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7" d="100"/>
          <a:sy n="77" d="100"/>
        </p:scale>
        <p:origin x="792"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12/22/2025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12/22/2025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12/22/2025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12/22/2025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12/22/2025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12/22/2025</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12/22/2025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12/22/2025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12/22/2025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12/22/2025</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12/22/2025</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12/22/2025</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1"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r" defTabSz="914400" rtl="1"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r" defTabSz="914400" rtl="1"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5.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4.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186D4-18A1-9CAA-6AB4-3E1B6787F924}"/>
              </a:ext>
            </a:extLst>
          </p:cNvPr>
          <p:cNvSpPr>
            <a:spLocks noGrp="1"/>
          </p:cNvSpPr>
          <p:nvPr>
            <p:ph type="ctrTitle"/>
          </p:nvPr>
        </p:nvSpPr>
        <p:spPr>
          <a:xfrm>
            <a:off x="1600200" y="629270"/>
            <a:ext cx="8991600" cy="1645920"/>
          </a:xfrm>
        </p:spPr>
        <p:txBody>
          <a:bodyPr>
            <a:normAutofit/>
          </a:bodyPr>
          <a:lstStyle/>
          <a:p>
            <a:r>
              <a:rPr lang="fa-IR" sz="6600" dirty="0">
                <a:latin typeface="Traditional Arabic" panose="02020603050405020304" pitchFamily="18" charset="-78"/>
                <a:cs typeface="B Ziba" panose="00000400000000000000" pitchFamily="2" charset="-78"/>
              </a:rPr>
              <a:t>خمیر دندان</a:t>
            </a:r>
          </a:p>
        </p:txBody>
      </p:sp>
      <p:pic>
        <p:nvPicPr>
          <p:cNvPr id="6" name="Picture 5">
            <a:extLst>
              <a:ext uri="{FF2B5EF4-FFF2-40B4-BE49-F238E27FC236}">
                <a16:creationId xmlns:a16="http://schemas.microsoft.com/office/drawing/2014/main" id="{DD09405B-225B-9670-A47D-A23E6B5ED12E}"/>
              </a:ext>
            </a:extLst>
          </p:cNvPr>
          <p:cNvPicPr>
            <a:picLocks noChangeAspect="1"/>
          </p:cNvPicPr>
          <p:nvPr/>
        </p:nvPicPr>
        <p:blipFill>
          <a:blip r:embed="rId2"/>
          <a:stretch>
            <a:fillRect/>
          </a:stretch>
        </p:blipFill>
        <p:spPr>
          <a:xfrm>
            <a:off x="-719482" y="3209540"/>
            <a:ext cx="3804234" cy="3810330"/>
          </a:xfrm>
          <a:prstGeom prst="rect">
            <a:avLst/>
          </a:prstGeom>
        </p:spPr>
      </p:pic>
      <p:sp>
        <p:nvSpPr>
          <p:cNvPr id="3" name="Subtitle 2">
            <a:extLst>
              <a:ext uri="{FF2B5EF4-FFF2-40B4-BE49-F238E27FC236}">
                <a16:creationId xmlns:a16="http://schemas.microsoft.com/office/drawing/2014/main" id="{6D988F85-1A3C-9D40-FE55-90B52FF94BD1}"/>
              </a:ext>
            </a:extLst>
          </p:cNvPr>
          <p:cNvSpPr>
            <a:spLocks noGrp="1"/>
          </p:cNvSpPr>
          <p:nvPr>
            <p:ph type="subTitle" idx="1"/>
          </p:nvPr>
        </p:nvSpPr>
        <p:spPr>
          <a:xfrm>
            <a:off x="4464125" y="3209540"/>
            <a:ext cx="6801612" cy="1239894"/>
          </a:xfrm>
        </p:spPr>
        <p:txBody>
          <a:bodyPr>
            <a:noAutofit/>
          </a:bodyPr>
          <a:lstStyle/>
          <a:p>
            <a:r>
              <a:rPr lang="fa-IR" sz="4400" dirty="0">
                <a:solidFill>
                  <a:schemeClr val="bg1"/>
                </a:solidFill>
                <a:cs typeface="B Ziba" panose="00000400000000000000" pitchFamily="2" charset="-78"/>
              </a:rPr>
              <a:t>ایا واقعا خمیر دندان برای دندان های ما خوب است و دندان های مارا تمیز می کند ؟</a:t>
            </a:r>
          </a:p>
        </p:txBody>
      </p:sp>
      <p:pic>
        <p:nvPicPr>
          <p:cNvPr id="8" name="Picture 7">
            <a:extLst>
              <a:ext uri="{FF2B5EF4-FFF2-40B4-BE49-F238E27FC236}">
                <a16:creationId xmlns:a16="http://schemas.microsoft.com/office/drawing/2014/main" id="{E3C2C8C0-BDD7-4C9A-B7F1-0D1B9F4B1B55}"/>
              </a:ext>
            </a:extLst>
          </p:cNvPr>
          <p:cNvPicPr>
            <a:picLocks noChangeAspect="1"/>
          </p:cNvPicPr>
          <p:nvPr/>
        </p:nvPicPr>
        <p:blipFill>
          <a:blip r:embed="rId3"/>
          <a:stretch>
            <a:fillRect/>
          </a:stretch>
        </p:blipFill>
        <p:spPr>
          <a:xfrm>
            <a:off x="1600200" y="4041929"/>
            <a:ext cx="2484637" cy="2492703"/>
          </a:xfrm>
          <a:prstGeom prst="rect">
            <a:avLst/>
          </a:prstGeom>
        </p:spPr>
      </p:pic>
    </p:spTree>
    <p:extLst>
      <p:ext uri="{BB962C8B-B14F-4D97-AF65-F5344CB8AC3E}">
        <p14:creationId xmlns:p14="http://schemas.microsoft.com/office/powerpoint/2010/main" val="33055475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F78E-493F-B65C-FB97-BCA52C8CCD12}"/>
              </a:ext>
            </a:extLst>
          </p:cNvPr>
          <p:cNvSpPr>
            <a:spLocks noGrp="1"/>
          </p:cNvSpPr>
          <p:nvPr>
            <p:ph type="title"/>
          </p:nvPr>
        </p:nvSpPr>
        <p:spPr>
          <a:xfrm>
            <a:off x="7437062" y="-9537"/>
            <a:ext cx="4754336" cy="1188720"/>
          </a:xfrm>
        </p:spPr>
        <p:txBody>
          <a:bodyPr>
            <a:normAutofit/>
          </a:bodyPr>
          <a:lstStyle/>
          <a:p>
            <a:pPr algn="r"/>
            <a:r>
              <a:rPr lang="fa-IR" dirty="0">
                <a:cs typeface="B Ziba" panose="00000400000000000000" pitchFamily="2" charset="-78"/>
              </a:rPr>
              <a:t>مرحله اول :</a:t>
            </a:r>
            <a:br>
              <a:rPr lang="fa-IR" dirty="0">
                <a:cs typeface="B Ziba" panose="00000400000000000000" pitchFamily="2" charset="-78"/>
              </a:rPr>
            </a:br>
            <a:r>
              <a:rPr lang="fa-IR" dirty="0">
                <a:cs typeface="B Ziba" panose="00000400000000000000" pitchFamily="2" charset="-78"/>
              </a:rPr>
              <a:t>تاثیر مواد مختلف بر روی دندان ها </a:t>
            </a:r>
          </a:p>
        </p:txBody>
      </p:sp>
      <p:pic>
        <p:nvPicPr>
          <p:cNvPr id="6" name="Picture 5">
            <a:extLst>
              <a:ext uri="{FF2B5EF4-FFF2-40B4-BE49-F238E27FC236}">
                <a16:creationId xmlns:a16="http://schemas.microsoft.com/office/drawing/2014/main" id="{2280A651-E9EA-8B33-4266-1F8E7985D9F6}"/>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rot="5400000">
            <a:off x="4131564" y="2713728"/>
            <a:ext cx="3439359" cy="3439359"/>
          </a:xfrm>
          <a:prstGeom prst="rect">
            <a:avLst/>
          </a:prstGeom>
        </p:spPr>
      </p:pic>
      <p:pic>
        <p:nvPicPr>
          <p:cNvPr id="9" name="Picture 8">
            <a:extLst>
              <a:ext uri="{FF2B5EF4-FFF2-40B4-BE49-F238E27FC236}">
                <a16:creationId xmlns:a16="http://schemas.microsoft.com/office/drawing/2014/main" id="{4A7DCB05-9C22-5CEF-7508-F795101EC1D0}"/>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1750">
                        <a14:foregroundMark x1="57750" y1="53500" x2="60500" y2="56000"/>
                        <a14:foregroundMark x1="51875" y1="54250" x2="54125" y2="57875"/>
                        <a14:foregroundMark x1="15000" y1="64750" x2="21750" y2="74375"/>
                        <a14:foregroundMark x1="19375" y1="67250" x2="18000" y2="61000"/>
                        <a14:foregroundMark x1="24500" y1="72000" x2="23500" y2="71000"/>
                        <a14:foregroundMark x1="54500" y1="60250" x2="71750" y2="69000"/>
                        <a14:foregroundMark x1="71750" y1="69000" x2="75375" y2="69375"/>
                        <a14:foregroundMark x1="76750" y1="69375" x2="83625" y2="66375"/>
                        <a14:foregroundMark x1="83625" y1="66375" x2="89875" y2="61000"/>
                        <a14:foregroundMark x1="89875" y1="61000" x2="92625" y2="54125"/>
                        <a14:foregroundMark x1="92625" y1="54125" x2="91750" y2="46125"/>
                        <a14:foregroundMark x1="91750" y1="46125" x2="86750" y2="37375"/>
                        <a14:foregroundMark x1="86750" y1="37375" x2="78500" y2="30750"/>
                        <a14:foregroundMark x1="78500" y1="30750" x2="65500" y2="28875"/>
                        <a14:foregroundMark x1="65500" y1="28875" x2="53625" y2="34750"/>
                        <a14:foregroundMark x1="53625" y1="34750" x2="49875" y2="43875"/>
                        <a14:foregroundMark x1="49875" y1="43875" x2="60625" y2="64875"/>
                        <a14:foregroundMark x1="60625" y1="64875" x2="69500" y2="68125"/>
                        <a14:foregroundMark x1="72625" y1="69250" x2="51750" y2="52250"/>
                        <a14:foregroundMark x1="51750" y1="52250" x2="51125" y2="40625"/>
                        <a14:foregroundMark x1="51125" y1="40625" x2="57875" y2="30375"/>
                        <a14:foregroundMark x1="57875" y1="30375" x2="68125" y2="27875"/>
                        <a14:foregroundMark x1="70750" y1="27500" x2="67875" y2="28125"/>
                        <a14:foregroundMark x1="64250" y1="26750" x2="51000" y2="32000"/>
                        <a14:foregroundMark x1="51000" y1="32000" x2="49375" y2="33625"/>
                        <a14:foregroundMark x1="55250" y1="32125" x2="50375" y2="37625"/>
                        <a14:foregroundMark x1="50375" y1="37625" x2="52375" y2="56750"/>
                        <a14:foregroundMark x1="53250" y1="59625" x2="49875" y2="42375"/>
                        <a14:foregroundMark x1="49875" y1="42375" x2="50000" y2="42000"/>
                        <a14:foregroundMark x1="88750" y1="59875" x2="89250" y2="60500"/>
                      </a14:backgroundRemoval>
                    </a14:imgEffect>
                  </a14:imgLayer>
                </a14:imgProps>
              </a:ext>
            </a:extLst>
          </a:blip>
          <a:stretch>
            <a:fillRect/>
          </a:stretch>
        </p:blipFill>
        <p:spPr>
          <a:xfrm>
            <a:off x="4476426" y="74655"/>
            <a:ext cx="2386564" cy="2386564"/>
          </a:xfrm>
          <a:prstGeom prst="rect">
            <a:avLst/>
          </a:prstGeom>
        </p:spPr>
      </p:pic>
      <p:pic>
        <p:nvPicPr>
          <p:cNvPr id="10" name="Picture 9">
            <a:extLst>
              <a:ext uri="{FF2B5EF4-FFF2-40B4-BE49-F238E27FC236}">
                <a16:creationId xmlns:a16="http://schemas.microsoft.com/office/drawing/2014/main" id="{88DD5938-AC52-FE11-6149-3C42CCF4243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37636" y1="60688" x2="37636" y2="60688"/>
                        <a14:foregroundMark x1="35870" y1="55525" x2="41440" y2="54529"/>
                        <a14:foregroundMark x1="41712" y1="54348" x2="41576" y2="55525"/>
                        <a14:foregroundMark x1="48777" y1="58152" x2="48777" y2="58152"/>
                        <a14:foregroundMark x1="48777" y1="58152" x2="48777" y2="58152"/>
                        <a14:foregroundMark x1="52310" y1="55254" x2="52310" y2="61957"/>
                        <a14:foregroundMark x1="61957" y1="54076" x2="64946" y2="63225"/>
                        <a14:foregroundMark x1="60054" y1="56703" x2="63587" y2="65217"/>
                      </a14:backgroundRemoval>
                    </a14:imgEffect>
                  </a14:imgLayer>
                </a14:imgProps>
              </a:ext>
            </a:extLst>
          </a:blip>
          <a:stretch>
            <a:fillRect/>
          </a:stretch>
        </p:blipFill>
        <p:spPr>
          <a:xfrm rot="532166">
            <a:off x="8444856" y="2347874"/>
            <a:ext cx="2970627" cy="4455941"/>
          </a:xfrm>
          <a:prstGeom prst="rect">
            <a:avLst/>
          </a:prstGeom>
        </p:spPr>
      </p:pic>
      <p:pic>
        <p:nvPicPr>
          <p:cNvPr id="11" name="Picture 10">
            <a:extLst>
              <a:ext uri="{FF2B5EF4-FFF2-40B4-BE49-F238E27FC236}">
                <a16:creationId xmlns:a16="http://schemas.microsoft.com/office/drawing/2014/main" id="{A4903872-DCB3-E2CD-AA0A-05BF99D8057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9982" r="91549">
                        <a14:foregroundMark x1="73607" y1="51735" x2="71953" y2="42245"/>
                        <a14:foregroundMark x1="79155" y1="35996" x2="85242" y2="30714"/>
                        <a14:foregroundMark x1="77092" y1="37787" x2="77523" y2="37413"/>
                        <a14:foregroundMark x1="71953" y1="42245" x2="76359" y2="38423"/>
                        <a14:foregroundMark x1="87875" y1="37041" x2="88977" y2="35306"/>
                        <a14:foregroundMark x1="89284" y1="30204" x2="88855" y2="26429"/>
                        <a14:foregroundMark x1="91549" y1="32143" x2="91427" y2="30714"/>
                        <a14:foregroundMark x1="88671" y1="25204" x2="88671" y2="25204"/>
                        <a14:foregroundMark x1="77771" y1="75204" x2="76056" y2="75000"/>
                        <a14:foregroundMark x1="85671" y1="69184" x2="85242" y2="68878"/>
                        <a14:foregroundMark x1="87508" y1="65714" x2="87508" y2="65714"/>
                        <a14:foregroundMark x1="82792" y1="74286" x2="82792" y2="74286"/>
                        <a14:backgroundMark x1="29149" y1="24082" x2="27985" y2="68776"/>
                        <a14:backgroundMark x1="27985" y1="68776" x2="27740" y2="69898"/>
                        <a14:backgroundMark x1="19228" y1="27347" x2="19473" y2="46020"/>
                        <a14:backgroundMark x1="19473" y1="46020" x2="31660" y2="65612"/>
                        <a14:backgroundMark x1="31660" y1="65612" x2="31904" y2="43878"/>
                        <a14:backgroundMark x1="31904" y1="43878" x2="28414" y2="55408"/>
                        <a14:backgroundMark x1="28414" y1="55408" x2="27006" y2="37449"/>
                        <a14:backgroundMark x1="27006" y1="37449" x2="11268" y2="34286"/>
                        <a14:backgroundMark x1="11268" y1="34286" x2="21678" y2="38878"/>
                        <a14:backgroundMark x1="21678" y1="38878" x2="30006" y2="33571"/>
                        <a14:backgroundMark x1="30006" y1="33571" x2="35517" y2="40918"/>
                        <a14:backgroundMark x1="35517" y1="40918" x2="36436" y2="36224"/>
                        <a14:backgroundMark x1="36681" y1="36122" x2="44274" y2="47959"/>
                        <a14:backgroundMark x1="44274" y1="47959" x2="45009" y2="55000"/>
                        <a14:backgroundMark x1="45009" y1="55000" x2="38273" y2="64388"/>
                        <a14:backgroundMark x1="38273" y1="64388" x2="33497" y2="59490"/>
                        <a14:backgroundMark x1="33497" y1="59490" x2="17269" y2="61939"/>
                        <a14:backgroundMark x1="17269" y1="61939" x2="14697" y2="54286"/>
                        <a14:backgroundMark x1="14697" y1="54286" x2="12982" y2="70204"/>
                        <a14:backgroundMark x1="12982" y1="70204" x2="18310" y2="84490"/>
                        <a14:backgroundMark x1="78383" y1="36633" x2="77955" y2="36633"/>
                        <a14:backgroundMark x1="78506" y1="36633" x2="77771" y2="37755"/>
                        <a14:backgroundMark x1="77281" y1="37755" x2="79118" y2="36122"/>
                        <a14:backgroundMark x1="76975" y1="37551" x2="76179" y2="38061"/>
                        <a14:backgroundMark x1="77036" y1="38061" x2="77036" y2="38061"/>
                        <a14:backgroundMark x1="79486" y1="35714" x2="79486" y2="35714"/>
                        <a14:backgroundMark x1="79241" y1="35816" x2="79241" y2="35816"/>
                        <a14:backgroundMark x1="79547" y1="35816" x2="79547" y2="35816"/>
                      </a14:backgroundRemoval>
                    </a14:imgEffect>
                  </a14:imgLayer>
                </a14:imgProps>
              </a:ext>
            </a:extLst>
          </a:blip>
          <a:stretch>
            <a:fillRect/>
          </a:stretch>
        </p:blipFill>
        <p:spPr>
          <a:xfrm>
            <a:off x="7417557" y="897096"/>
            <a:ext cx="4522194" cy="2713870"/>
          </a:xfrm>
          <a:prstGeom prst="rect">
            <a:avLst/>
          </a:prstGeom>
        </p:spPr>
      </p:pic>
      <p:pic>
        <p:nvPicPr>
          <p:cNvPr id="12" name="Picture 11">
            <a:extLst>
              <a:ext uri="{FF2B5EF4-FFF2-40B4-BE49-F238E27FC236}">
                <a16:creationId xmlns:a16="http://schemas.microsoft.com/office/drawing/2014/main" id="{BBE57577-9233-913D-2D63-2160B373FDD5}"/>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9986" b="89733" l="9880" r="92982">
                        <a14:foregroundMark x1="90859" y1="31505" x2="91320" y2="30942"/>
                        <a14:foregroundMark x1="91043" y1="19831" x2="91782" y2="20394"/>
                        <a14:foregroundMark x1="92428" y1="30942" x2="91967" y2="33193"/>
                        <a14:foregroundMark x1="91967" y1="18987" x2="92798" y2="22082"/>
                        <a14:foregroundMark x1="92982" y1="32349" x2="92890" y2="31505"/>
                      </a14:backgroundRemoval>
                    </a14:imgEffect>
                  </a14:imgLayer>
                </a14:imgProps>
              </a:ext>
            </a:extLst>
          </a:blip>
          <a:stretch>
            <a:fillRect/>
          </a:stretch>
        </p:blipFill>
        <p:spPr>
          <a:xfrm>
            <a:off x="435986" y="50407"/>
            <a:ext cx="3191267" cy="2095098"/>
          </a:xfrm>
          <a:prstGeom prst="rect">
            <a:avLst/>
          </a:prstGeom>
        </p:spPr>
      </p:pic>
      <p:pic>
        <p:nvPicPr>
          <p:cNvPr id="14" name="Picture 13">
            <a:extLst>
              <a:ext uri="{FF2B5EF4-FFF2-40B4-BE49-F238E27FC236}">
                <a16:creationId xmlns:a16="http://schemas.microsoft.com/office/drawing/2014/main" id="{4CADB5E1-F9F6-E0F7-3BDF-DE7A9356B24A}"/>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8469" b="91531" l="10000" r="90000">
                        <a14:foregroundMark x1="41122" y1="45510" x2="41122" y2="45510"/>
                        <a14:foregroundMark x1="37347" y1="45918" x2="37347" y2="45918"/>
                        <a14:foregroundMark x1="37041" y1="44694" x2="37041" y2="44694"/>
                        <a14:foregroundMark x1="39694" y1="40816" x2="35408" y2="50306"/>
                        <a14:foregroundMark x1="57449" y1="80102" x2="53571" y2="90408"/>
                        <a14:foregroundMark x1="34592" y1="91531" x2="34592" y2="91531"/>
                        <a14:foregroundMark x1="34592" y1="91531" x2="34592" y2="91531"/>
                        <a14:foregroundMark x1="38776" y1="8469" x2="38776" y2="8469"/>
                      </a14:backgroundRemoval>
                    </a14:imgEffect>
                  </a14:imgLayer>
                </a14:imgProps>
              </a:ext>
            </a:extLst>
          </a:blip>
          <a:stretch>
            <a:fillRect/>
          </a:stretch>
        </p:blipFill>
        <p:spPr>
          <a:xfrm>
            <a:off x="693707" y="2503835"/>
            <a:ext cx="2889680" cy="2889680"/>
          </a:xfrm>
          <a:prstGeom prst="rect">
            <a:avLst/>
          </a:prstGeom>
        </p:spPr>
      </p:pic>
      <p:sp>
        <p:nvSpPr>
          <p:cNvPr id="16" name="TextBox 15">
            <a:extLst>
              <a:ext uri="{FF2B5EF4-FFF2-40B4-BE49-F238E27FC236}">
                <a16:creationId xmlns:a16="http://schemas.microsoft.com/office/drawing/2014/main" id="{1249EEC7-6186-160A-E731-3A0DBB72D879}"/>
              </a:ext>
            </a:extLst>
          </p:cNvPr>
          <p:cNvSpPr txBox="1"/>
          <p:nvPr/>
        </p:nvSpPr>
        <p:spPr>
          <a:xfrm>
            <a:off x="8505386" y="2001746"/>
            <a:ext cx="2617688" cy="646331"/>
          </a:xfrm>
          <a:prstGeom prst="rect">
            <a:avLst/>
          </a:prstGeom>
          <a:noFill/>
        </p:spPr>
        <p:txBody>
          <a:bodyPr wrap="square" rtlCol="1">
            <a:spAutoFit/>
          </a:bodyPr>
          <a:lstStyle/>
          <a:p>
            <a:r>
              <a:rPr lang="fa-IR" sz="3600" dirty="0">
                <a:cs typeface="B Ziba" panose="00000400000000000000" pitchFamily="2" charset="-78"/>
              </a:rPr>
              <a:t>زردچوبه</a:t>
            </a:r>
          </a:p>
        </p:txBody>
      </p:sp>
      <p:sp>
        <p:nvSpPr>
          <p:cNvPr id="17" name="TextBox 16">
            <a:extLst>
              <a:ext uri="{FF2B5EF4-FFF2-40B4-BE49-F238E27FC236}">
                <a16:creationId xmlns:a16="http://schemas.microsoft.com/office/drawing/2014/main" id="{0B074A38-5986-46C0-3A31-43DF0CD15B84}"/>
              </a:ext>
            </a:extLst>
          </p:cNvPr>
          <p:cNvSpPr txBox="1"/>
          <p:nvPr/>
        </p:nvSpPr>
        <p:spPr>
          <a:xfrm>
            <a:off x="8377197" y="4160345"/>
            <a:ext cx="889987" cy="830997"/>
          </a:xfrm>
          <a:prstGeom prst="rect">
            <a:avLst/>
          </a:prstGeom>
          <a:noFill/>
        </p:spPr>
        <p:txBody>
          <a:bodyPr wrap="none" rtlCol="1">
            <a:spAutoFit/>
          </a:bodyPr>
          <a:lstStyle/>
          <a:p>
            <a:r>
              <a:rPr lang="fa-IR" sz="4800" dirty="0">
                <a:cs typeface="B Ziba" panose="00000400000000000000" pitchFamily="2" charset="-78"/>
              </a:rPr>
              <a:t>نمک</a:t>
            </a:r>
          </a:p>
        </p:txBody>
      </p:sp>
      <p:sp>
        <p:nvSpPr>
          <p:cNvPr id="18" name="TextBox 17">
            <a:extLst>
              <a:ext uri="{FF2B5EF4-FFF2-40B4-BE49-F238E27FC236}">
                <a16:creationId xmlns:a16="http://schemas.microsoft.com/office/drawing/2014/main" id="{254FF576-67CA-A71B-6836-DFD37042E1F2}"/>
              </a:ext>
            </a:extLst>
          </p:cNvPr>
          <p:cNvSpPr txBox="1"/>
          <p:nvPr/>
        </p:nvSpPr>
        <p:spPr>
          <a:xfrm>
            <a:off x="1347073" y="1569322"/>
            <a:ext cx="1726755" cy="584775"/>
          </a:xfrm>
          <a:prstGeom prst="rect">
            <a:avLst/>
          </a:prstGeom>
          <a:noFill/>
        </p:spPr>
        <p:txBody>
          <a:bodyPr wrap="none" rtlCol="1">
            <a:spAutoFit/>
          </a:bodyPr>
          <a:lstStyle/>
          <a:p>
            <a:r>
              <a:rPr lang="fa-IR" sz="3200" dirty="0">
                <a:cs typeface="B Ziba" panose="00000400000000000000" pitchFamily="2" charset="-78"/>
              </a:rPr>
              <a:t>چوب مسواک</a:t>
            </a:r>
          </a:p>
        </p:txBody>
      </p:sp>
      <p:sp>
        <p:nvSpPr>
          <p:cNvPr id="19" name="TextBox 18">
            <a:extLst>
              <a:ext uri="{FF2B5EF4-FFF2-40B4-BE49-F238E27FC236}">
                <a16:creationId xmlns:a16="http://schemas.microsoft.com/office/drawing/2014/main" id="{DDFDADF4-03B9-235E-6162-105F292A9FA8}"/>
              </a:ext>
            </a:extLst>
          </p:cNvPr>
          <p:cNvSpPr txBox="1"/>
          <p:nvPr/>
        </p:nvSpPr>
        <p:spPr>
          <a:xfrm>
            <a:off x="1117180" y="5167070"/>
            <a:ext cx="1723418" cy="584775"/>
          </a:xfrm>
          <a:prstGeom prst="rect">
            <a:avLst/>
          </a:prstGeom>
          <a:noFill/>
        </p:spPr>
        <p:txBody>
          <a:bodyPr wrap="square" rtlCol="1">
            <a:spAutoFit/>
          </a:bodyPr>
          <a:lstStyle/>
          <a:p>
            <a:r>
              <a:rPr lang="fa-IR" sz="3200" dirty="0">
                <a:cs typeface="B Ziba" panose="00000400000000000000" pitchFamily="2" charset="-78"/>
              </a:rPr>
              <a:t>جوش شیرین</a:t>
            </a:r>
          </a:p>
        </p:txBody>
      </p:sp>
      <p:sp>
        <p:nvSpPr>
          <p:cNvPr id="20" name="TextBox 19">
            <a:extLst>
              <a:ext uri="{FF2B5EF4-FFF2-40B4-BE49-F238E27FC236}">
                <a16:creationId xmlns:a16="http://schemas.microsoft.com/office/drawing/2014/main" id="{EBC7202E-648B-5A7D-3DAD-12466DFABB8A}"/>
              </a:ext>
            </a:extLst>
          </p:cNvPr>
          <p:cNvSpPr txBox="1"/>
          <p:nvPr/>
        </p:nvSpPr>
        <p:spPr>
          <a:xfrm>
            <a:off x="5030993" y="1961644"/>
            <a:ext cx="1377300" cy="584775"/>
          </a:xfrm>
          <a:prstGeom prst="rect">
            <a:avLst/>
          </a:prstGeom>
          <a:noFill/>
        </p:spPr>
        <p:txBody>
          <a:bodyPr wrap="none" rtlCol="1">
            <a:spAutoFit/>
          </a:bodyPr>
          <a:lstStyle/>
          <a:p>
            <a:r>
              <a:rPr lang="fa-IR" sz="3200" dirty="0">
                <a:cs typeface="B Ziba" panose="00000400000000000000" pitchFamily="2" charset="-78"/>
              </a:rPr>
              <a:t>زغال فعال</a:t>
            </a:r>
          </a:p>
        </p:txBody>
      </p:sp>
      <p:sp>
        <p:nvSpPr>
          <p:cNvPr id="21" name="TextBox 20">
            <a:extLst>
              <a:ext uri="{FF2B5EF4-FFF2-40B4-BE49-F238E27FC236}">
                <a16:creationId xmlns:a16="http://schemas.microsoft.com/office/drawing/2014/main" id="{6B60C620-49ED-0514-E611-F040FDA3848D}"/>
              </a:ext>
            </a:extLst>
          </p:cNvPr>
          <p:cNvSpPr txBox="1"/>
          <p:nvPr/>
        </p:nvSpPr>
        <p:spPr>
          <a:xfrm>
            <a:off x="4665451" y="4991342"/>
            <a:ext cx="1959191" cy="707886"/>
          </a:xfrm>
          <a:prstGeom prst="rect">
            <a:avLst/>
          </a:prstGeom>
          <a:noFill/>
        </p:spPr>
        <p:txBody>
          <a:bodyPr wrap="none" rtlCol="1">
            <a:spAutoFit/>
          </a:bodyPr>
          <a:lstStyle/>
          <a:p>
            <a:r>
              <a:rPr lang="fa-IR" sz="4000" dirty="0">
                <a:cs typeface="B Ziba" panose="00000400000000000000" pitchFamily="2" charset="-78"/>
              </a:rPr>
              <a:t>خمیر دندان </a:t>
            </a:r>
          </a:p>
        </p:txBody>
      </p:sp>
    </p:spTree>
    <p:extLst>
      <p:ext uri="{BB962C8B-B14F-4D97-AF65-F5344CB8AC3E}">
        <p14:creationId xmlns:p14="http://schemas.microsoft.com/office/powerpoint/2010/main" val="2615078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11D313-3516-2185-1902-2AC67AFD7F78}"/>
              </a:ext>
            </a:extLst>
          </p:cNvPr>
          <p:cNvSpPr>
            <a:spLocks noGrp="1"/>
          </p:cNvSpPr>
          <p:nvPr>
            <p:ph idx="1"/>
          </p:nvPr>
        </p:nvSpPr>
        <p:spPr>
          <a:xfrm>
            <a:off x="1133062" y="302348"/>
            <a:ext cx="10505660" cy="2689330"/>
          </a:xfrm>
        </p:spPr>
        <p:txBody>
          <a:bodyPr>
            <a:normAutofit fontScale="25000" lnSpcReduction="20000"/>
          </a:bodyPr>
          <a:lstStyle/>
          <a:p>
            <a:r>
              <a:rPr lang="fa-IR" sz="21600" dirty="0">
                <a:solidFill>
                  <a:schemeClr val="tx1"/>
                </a:solidFill>
                <a:cs typeface="B Ziba" panose="00000400000000000000" pitchFamily="2" charset="-78"/>
              </a:rPr>
              <a:t>روش کار : </a:t>
            </a:r>
            <a:r>
              <a:rPr lang="fa-IR" sz="14400" dirty="0">
                <a:cs typeface="B Ziba" panose="00000400000000000000" pitchFamily="2" charset="-78"/>
              </a:rPr>
              <a:t>ابتدا ما از دندان هایمان نمونه برداری کردیم سپس ان را به روی محیط کشت زدیم بعد دندان هایمان را با مواد مختلف تمیز کردیم و نتیجه را دوبراه روی محیط کشت گذاشتیم یک هفته محیط کشت را در جایی تاریک و مرطوب نگه داری کردیم که باکتری ها رشد کنند بعد از یک هفته مشاهده کردیم که کدام مواد تاثیر مثبتی روی دندان هایمان دارند و کدام تاثیر منفی </a:t>
            </a:r>
            <a:br>
              <a:rPr lang="fa-IR" sz="14400" dirty="0">
                <a:cs typeface="B Ziba" panose="00000400000000000000" pitchFamily="2" charset="-78"/>
              </a:rPr>
            </a:br>
            <a:r>
              <a:rPr lang="fa-IR" sz="14400" dirty="0">
                <a:cs typeface="B Ziba" panose="00000400000000000000" pitchFamily="2" charset="-78"/>
              </a:rPr>
              <a:t>برای مثال خمیر دندان که همه ی ما روزانه از ان استفاده میکنیم قبل از استفاده ازش باکتری های کمتری درون دندانمان وجود دارد و بعد از استفاده از ان دهانمان باکتری های بیشتری دارد به دلیل موادی که در ان هست باعث افزایش باکتری میشود ولی در موارد دیگر مانند روغن نعناع قبل از ان بیشتر از بعد ان بوده و فایده داشته است</a:t>
            </a:r>
            <a:r>
              <a:rPr lang="en-US" sz="14400" dirty="0">
                <a:cs typeface="B Ziba" panose="00000400000000000000" pitchFamily="2" charset="-78"/>
              </a:rPr>
              <a:t>.</a:t>
            </a:r>
            <a:r>
              <a:rPr lang="fa-IR" sz="14400" dirty="0">
                <a:cs typeface="B Ziba" panose="00000400000000000000" pitchFamily="2" charset="-78"/>
              </a:rPr>
              <a:t> </a:t>
            </a:r>
          </a:p>
          <a:p>
            <a:pPr marL="0" indent="0">
              <a:buNone/>
            </a:pPr>
            <a:endParaRPr lang="fa-IR" dirty="0"/>
          </a:p>
        </p:txBody>
      </p:sp>
      <p:pic>
        <p:nvPicPr>
          <p:cNvPr id="5" name="Picture 4">
            <a:extLst>
              <a:ext uri="{FF2B5EF4-FFF2-40B4-BE49-F238E27FC236}">
                <a16:creationId xmlns:a16="http://schemas.microsoft.com/office/drawing/2014/main" id="{4D913484-6E09-4577-BF6C-3BAE0BCC156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13475" y1="45804" x2="21355" y2="41434"/>
                        <a14:foregroundMark x1="21355" y1="41434" x2="22459" y2="62937"/>
                        <a14:foregroundMark x1="22459" y1="62937" x2="20173" y2="45629"/>
                        <a14:foregroundMark x1="20173" y1="45629" x2="13712" y2="40559"/>
                        <a14:foregroundMark x1="13712" y1="40559" x2="12924" y2="49476"/>
                        <a14:foregroundMark x1="12924" y1="49476" x2="13790" y2="62063"/>
                        <a14:foregroundMark x1="13790" y1="62063" x2="13633" y2="63112"/>
                        <a14:foregroundMark x1="14106" y1="67483" x2="14106" y2="62762"/>
                        <a14:foregroundMark x1="13475" y1="60315" x2="24429" y2="49126"/>
                        <a14:foregroundMark x1="24429" y1="49126" x2="27423" y2="42657"/>
                        <a14:foregroundMark x1="27423" y1="42657" x2="27423" y2="42657"/>
                        <a14:foregroundMark x1="16942" y1="72902" x2="16391" y2="73427"/>
                        <a14:foregroundMark x1="82427" y1="62063" x2="77147" y2="43531"/>
                        <a14:foregroundMark x1="77147" y1="43531" x2="83846" y2="48776"/>
                        <a14:foregroundMark x1="83846" y1="48776" x2="86840" y2="35140"/>
                        <a14:foregroundMark x1="86840" y1="35140" x2="85658" y2="43706"/>
                        <a14:foregroundMark x1="85658" y1="43706" x2="87234" y2="55245"/>
                        <a14:foregroundMark x1="87234" y1="55245" x2="85816" y2="64510"/>
                        <a14:foregroundMark x1="85816" y1="64510" x2="77541" y2="39336"/>
                        <a14:foregroundMark x1="77541" y1="39336" x2="76911" y2="59091"/>
                        <a14:foregroundMark x1="76911" y1="59091" x2="77935" y2="67657"/>
                        <a14:foregroundMark x1="77935" y1="67657" x2="75020" y2="60490"/>
                        <a14:foregroundMark x1="75020" y1="60490" x2="73207" y2="50874"/>
                        <a14:foregroundMark x1="73207" y1="50874" x2="72734" y2="40734"/>
                        <a14:foregroundMark x1="72734" y1="40734" x2="79669" y2="32168"/>
                        <a14:foregroundMark x1="79669" y1="32168" x2="81639" y2="33916"/>
                        <a14:foregroundMark x1="36091" y1="51224" x2="32072" y2="51224"/>
                        <a14:foregroundMark x1="68243" y1="50874" x2="63751" y2="51573"/>
                        <a14:foregroundMark x1="65012" y1="51923" x2="65248" y2="51399"/>
                      </a14:backgroundRemoval>
                    </a14:imgEffect>
                    <a14:imgEffect>
                      <a14:saturation sat="200000"/>
                    </a14:imgEffect>
                  </a14:imgLayer>
                </a14:imgProps>
              </a:ext>
            </a:extLst>
          </a:blip>
          <a:stretch>
            <a:fillRect/>
          </a:stretch>
        </p:blipFill>
        <p:spPr>
          <a:xfrm>
            <a:off x="-147238" y="4035288"/>
            <a:ext cx="7094862" cy="3253841"/>
          </a:xfrm>
          <a:prstGeom prst="rect">
            <a:avLst/>
          </a:prstGeom>
        </p:spPr>
      </p:pic>
    </p:spTree>
    <p:extLst>
      <p:ext uri="{BB962C8B-B14F-4D97-AF65-F5344CB8AC3E}">
        <p14:creationId xmlns:p14="http://schemas.microsoft.com/office/powerpoint/2010/main" val="172352214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4955-8C08-4F34-BE52-4727956AF5A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702EFD-1BE2-422F-BE0E-1E7E1132FCD9}"/>
              </a:ext>
            </a:extLst>
          </p:cNvPr>
          <p:cNvSpPr>
            <a:spLocks noGrp="1"/>
          </p:cNvSpPr>
          <p:nvPr>
            <p:ph idx="1"/>
          </p:nvPr>
        </p:nvSpPr>
        <p:spPr>
          <a:xfrm>
            <a:off x="2231136" y="2270296"/>
            <a:ext cx="7729728" cy="4428678"/>
          </a:xfrm>
        </p:spPr>
        <p:txBody>
          <a:bodyPr>
            <a:normAutofit lnSpcReduction="10000"/>
          </a:bodyPr>
          <a:lstStyle/>
          <a:p>
            <a:pPr marL="0" indent="0">
              <a:buNone/>
            </a:pPr>
            <a:r>
              <a:rPr lang="fa-IR" sz="3200" dirty="0">
                <a:cs typeface="B Kamran" panose="00000400000000000000" pitchFamily="2" charset="-78"/>
              </a:rPr>
              <a:t>جوش شیر و نمک هم بعد از استفاده خیلی تاثیر مثبتی بر روی باکتری ها داشتند و باعث شدند که باکتری ها کمتر بشه و در نتیجه دندان ما سلامت تر بماند نتیجه ای که ما تا اینجای کار به دست اورده ایم این است که استفاده از خمیر دندان بر خلاف فکر همه ی ما مناسب دندان های ما خیلی نیست و نه تنها باکتری ها را کم نمیکند که هیچ با کتری های دندان را هم زیاد میکند </a:t>
            </a:r>
          </a:p>
          <a:p>
            <a:pPr marL="0" indent="0">
              <a:buNone/>
            </a:pPr>
            <a:endParaRPr lang="fa-IR" sz="3200" dirty="0">
              <a:cs typeface="B Kamran" panose="00000400000000000000" pitchFamily="2" charset="-78"/>
            </a:endParaRPr>
          </a:p>
          <a:p>
            <a:pPr marL="0" indent="0" algn="ctr">
              <a:buNone/>
            </a:pPr>
            <a:r>
              <a:rPr lang="fa-IR" sz="3500" dirty="0">
                <a:solidFill>
                  <a:schemeClr val="tx2">
                    <a:lumMod val="60000"/>
                    <a:lumOff val="40000"/>
                  </a:schemeClr>
                </a:solidFill>
                <a:cs typeface="B Bardiya" panose="00000400000000000000" pitchFamily="2" charset="-78"/>
              </a:rPr>
              <a:t>اگر سلامت دندان ها برایتان مهم است میتوانید مواد دیگری را به جای خمیر دندان جایگزین کنید </a:t>
            </a:r>
            <a:endParaRPr lang="en-US" sz="3500" dirty="0">
              <a:solidFill>
                <a:schemeClr val="tx2">
                  <a:lumMod val="60000"/>
                  <a:lumOff val="40000"/>
                </a:schemeClr>
              </a:solidFill>
              <a:cs typeface="B Bardiya" panose="00000400000000000000" pitchFamily="2" charset="-78"/>
            </a:endParaRPr>
          </a:p>
        </p:txBody>
      </p:sp>
    </p:spTree>
    <p:extLst>
      <p:ext uri="{BB962C8B-B14F-4D97-AF65-F5344CB8AC3E}">
        <p14:creationId xmlns:p14="http://schemas.microsoft.com/office/powerpoint/2010/main" val="3082922171"/>
      </p:ext>
    </p:extLst>
  </p:cSld>
  <p:clrMapOvr>
    <a:masterClrMapping/>
  </p:clrMapOvr>
</p:sld>
</file>

<file path=ppt/theme/theme1.xml><?xml version="1.0" encoding="utf-8"?>
<a:theme xmlns:a="http://schemas.openxmlformats.org/drawingml/2006/main" name="Parcel">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118</TotalTime>
  <Words>278</Words>
  <Application>Microsoft Office PowerPoint</Application>
  <PresentationFormat>Widescreen</PresentationFormat>
  <Paragraphs>13</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Gill Sans MT</vt:lpstr>
      <vt:lpstr>Traditional Arabic</vt:lpstr>
      <vt:lpstr>Parcel</vt:lpstr>
      <vt:lpstr>خمیر دندان</vt:lpstr>
      <vt:lpstr>مرحله اول : تاثیر مواد مختلف بر روی دندان ها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خمیر دندان</dc:title>
  <dc:creator>User</dc:creator>
  <cp:lastModifiedBy>fatemeh.shamsdl@gmail.com</cp:lastModifiedBy>
  <cp:revision>6</cp:revision>
  <dcterms:created xsi:type="dcterms:W3CDTF">2025-12-15T05:51:56Z</dcterms:created>
  <dcterms:modified xsi:type="dcterms:W3CDTF">2025-12-22T08:25:32Z</dcterms:modified>
</cp:coreProperties>
</file>